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9"/>
  </p:notesMasterIdLst>
  <p:sldIdLst>
    <p:sldId id="256" r:id="rId2"/>
    <p:sldId id="350" r:id="rId3"/>
    <p:sldId id="353" r:id="rId4"/>
    <p:sldId id="355" r:id="rId5"/>
    <p:sldId id="356" r:id="rId6"/>
    <p:sldId id="357" r:id="rId7"/>
    <p:sldId id="35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652"/>
    <a:srgbClr val="005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3BE8-333E-49B8-9985-DA4D193364F9}" type="datetimeFigureOut">
              <a:rPr lang="de-DE" smtClean="0"/>
              <a:t>13.03.25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08CD-A825-44EF-B09C-FB934AE5E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9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616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1309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226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41536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008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6257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7620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6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223" y="1122363"/>
            <a:ext cx="10140778" cy="91238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221" y="1718975"/>
            <a:ext cx="5492578" cy="4351338"/>
          </a:xfrm>
        </p:spPr>
        <p:txBody>
          <a:bodyPr/>
          <a:lstStyle>
            <a:lvl1pPr>
              <a:defRPr sz="2800"/>
            </a:lvl1pPr>
            <a:lvl3pPr>
              <a:defRPr sz="20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713489"/>
            <a:ext cx="5181600" cy="4351338"/>
          </a:xfrm>
        </p:spPr>
        <p:txBody>
          <a:bodyPr/>
          <a:lstStyle>
            <a:lvl1pPr>
              <a:defRPr sz="2800"/>
            </a:lvl1pPr>
            <a:lvl3pPr>
              <a:defRPr sz="20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27222" y="690211"/>
            <a:ext cx="10826578" cy="91633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4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32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19" y="1647070"/>
            <a:ext cx="54703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220" y="2536224"/>
            <a:ext cx="5470353" cy="3684588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0610" y="164707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0610" y="2539313"/>
            <a:ext cx="5183188" cy="3684588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7220" y="665497"/>
            <a:ext cx="10826578" cy="91633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809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27221" y="665497"/>
            <a:ext cx="10826578" cy="91633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8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02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4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1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9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7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9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de-DE" b="1"/>
              <a:t>Prof. Dr. Berit Völzmann – Rechtsphilosophie, Sommersemester 2024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AA3F0E-0DC6-4678-B8A1-CAA7F3D2D4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2077740-1040-4473-81C0-71B0A7282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28687" y="6477000"/>
            <a:ext cx="1403350" cy="76200"/>
          </a:xfrm>
          <a:prstGeom prst="rect">
            <a:avLst/>
          </a:prstGeom>
          <a:solidFill>
            <a:srgbClr val="A5165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32882FF-C5C2-4370-BE15-AA42C9EDC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44512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200" dirty="0">
                <a:latin typeface="Rotis Sans Serif Std" panose="020B0503030202020304" pitchFamily="34" charset="0"/>
              </a:rPr>
              <a:t>Seite </a:t>
            </a:r>
            <a:fld id="{407DED0E-7B1D-4407-877C-A019C7FECCC0}" type="slidenum">
              <a:rPr lang="de-DE" altLang="de-DE" sz="1200">
                <a:latin typeface="Rotis Sans Serif Std" panose="020B0503030202020304" pitchFamily="34" charset="0"/>
              </a:rPr>
              <a:pPr algn="r"/>
              <a:t>‹Nr.›</a:t>
            </a:fld>
            <a:endParaRPr lang="de-DE" altLang="de-DE" sz="1200" dirty="0">
              <a:latin typeface="Rotis Sans Serif Std" panose="020B0503030202020304" pitchFamily="34" charset="0"/>
            </a:endParaRPr>
          </a:p>
          <a:p>
            <a:pPr algn="ctr"/>
            <a:endParaRPr lang="de-DE" altLang="de-DE" sz="1200" dirty="0">
              <a:latin typeface="Agfa Rotis Sans Serif" pitchFamily="2" charset="0"/>
            </a:endParaRPr>
          </a:p>
        </p:txBody>
      </p:sp>
      <p:pic>
        <p:nvPicPr>
          <p:cNvPr id="10" name="Picture 19" descr="luh_logo_rgb_ppt">
            <a:extLst>
              <a:ext uri="{FF2B5EF4-FFF2-40B4-BE49-F238E27FC236}">
                <a16:creationId xmlns:a16="http://schemas.microsoft.com/office/drawing/2014/main" id="{78C784EB-4036-4B15-A290-4AF2A5440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8687" y="230188"/>
            <a:ext cx="1403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73CB6D-69BA-499D-8BA2-647F6C0637D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1" y="230213"/>
            <a:ext cx="269421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52" r:id="rId19"/>
    <p:sldLayoutId id="2147483653" r:id="rId20"/>
    <p:sldLayoutId id="2147483654" r:id="rId21"/>
    <p:sldLayoutId id="2147483655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 descr="luh_logo_rgb_pp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4038" y="225425"/>
            <a:ext cx="25193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49047" y="2350085"/>
            <a:ext cx="10050787" cy="9763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altLang="de-DE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 und Geschlecht im Recht: </a:t>
            </a:r>
          </a:p>
          <a:p>
            <a:pPr algn="l"/>
            <a:r>
              <a:rPr lang="de-DE" altLang="de-DE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 der Normalität zur Realität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2F26B3-D7A3-4C03-94C9-953D2ADA90A7}"/>
              </a:ext>
            </a:extLst>
          </p:cNvPr>
          <p:cNvSpPr txBox="1"/>
          <p:nvPr/>
        </p:nvSpPr>
        <p:spPr>
          <a:xfrm>
            <a:off x="449048" y="3449285"/>
            <a:ext cx="6928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Dr. Berit Völzmann</a:t>
            </a:r>
          </a:p>
        </p:txBody>
      </p:sp>
    </p:spTree>
    <p:extLst>
      <p:ext uri="{BB962C8B-B14F-4D97-AF65-F5344CB8AC3E}">
        <p14:creationId xmlns:p14="http://schemas.microsoft.com/office/powerpoint/2010/main" val="39045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1" y="1513490"/>
            <a:ext cx="10847600" cy="4684727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de-DE" sz="2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Objektivität und Neutralität des Rechts </a:t>
            </a: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versus </a:t>
            </a: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28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2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geschlechtlich unterschiedliche Lebensrealitäten</a:t>
            </a:r>
          </a:p>
          <a:p>
            <a:pPr marL="0" indent="0">
              <a:buNone/>
            </a:pPr>
            <a:endParaRPr lang="de-DE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843FD8-3A60-4A69-911C-DDB19FB2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14" y="2531881"/>
            <a:ext cx="2540413" cy="233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2" y="993228"/>
            <a:ext cx="10826578" cy="5204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Natürliche Rolle der Frau – oder auch: Nebensache Frauenkörper</a:t>
            </a:r>
          </a:p>
          <a:p>
            <a:pPr marL="0" indent="0">
              <a:buNone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BVerfGE 39, 1 und BVerfGE 88, 203 – Schwangerschaftsabbruch I und II </a:t>
            </a:r>
          </a:p>
          <a:p>
            <a:pPr marL="0" indent="0"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„Das grundsätzliche Verbot des Schwangerschaftsabbruchs und die grundsätzliche Pflicht zum Austragen des Kindes sind zwei untrennbar verbundene Elemente des verfassungsrechtlich gebotenen Schutzes.“</a:t>
            </a:r>
            <a:endParaRPr lang="de-DE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C96745-30FF-44E7-BCEA-722A19E02D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232" y="3732479"/>
            <a:ext cx="3271535" cy="24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0" y="733097"/>
            <a:ext cx="10826578" cy="1883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Verfestigung von Normalitätsvorstellungen durch Zusammenwirken von Medizin und Recht </a:t>
            </a:r>
          </a:p>
          <a:p>
            <a:pPr marL="0" indent="0">
              <a:buNone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BVerfGE 6, 389 – Homosexuelle</a:t>
            </a:r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B949BB-7633-4643-B61F-62789A72A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398" y="2341291"/>
            <a:ext cx="4521746" cy="254912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72E1F44-F2EF-4FF2-A099-4494D6178C8C}"/>
              </a:ext>
            </a:extLst>
          </p:cNvPr>
          <p:cNvSpPr txBox="1"/>
          <p:nvPr/>
        </p:nvSpPr>
        <p:spPr>
          <a:xfrm>
            <a:off x="527220" y="2341291"/>
            <a:ext cx="69141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„Schon die körperliche Bildung der Geschlechtsorgane weist für den Mann auf eine mehr drängende und fordernde, für die Frau auf eine mehr hinnehmende und zur Hingabe bereite Funktion hin. [Dies] ist mit konstituierend für Mann und Frau als Geschlechtswesen.“</a:t>
            </a:r>
          </a:p>
          <a:p>
            <a:pPr marL="0" indent="0">
              <a:buNone/>
            </a:pPr>
            <a:endParaRPr lang="de-DE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„Anders als der Mann wird die Frau unwillkürlich schon durch ihren Körper daran erinnert, </a:t>
            </a:r>
            <a:r>
              <a:rPr lang="de-DE" sz="24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daß</a:t>
            </a:r>
            <a:r>
              <a:rPr lang="de-DE" sz="2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Sexualleben mit Lasten verbunden ist.“</a:t>
            </a:r>
          </a:p>
        </p:txBody>
      </p:sp>
    </p:spTree>
    <p:extLst>
      <p:ext uri="{BB962C8B-B14F-4D97-AF65-F5344CB8AC3E}">
        <p14:creationId xmlns:p14="http://schemas.microsoft.com/office/powerpoint/2010/main" val="346487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0" y="733097"/>
            <a:ext cx="10826578" cy="1883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Erkenntnisse in der Medizin als Argumentationsmöglichkeiten für neue Rechtsentwicklung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2E1F44-F2EF-4FF2-A099-4494D6178C8C}"/>
              </a:ext>
            </a:extLst>
          </p:cNvPr>
          <p:cNvSpPr txBox="1"/>
          <p:nvPr/>
        </p:nvSpPr>
        <p:spPr>
          <a:xfrm>
            <a:off x="527219" y="1773733"/>
            <a:ext cx="698504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„Unwandelbarkeit des Geschlechts“ / Heteronormativität</a:t>
            </a:r>
          </a:p>
          <a:p>
            <a:pPr marL="0" indent="0">
              <a:buNone/>
            </a:pP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 auf geschlechtliche Identität</a:t>
            </a:r>
          </a:p>
          <a:p>
            <a:pPr marL="0" indent="0">
              <a:buNone/>
            </a:pPr>
            <a:endParaRPr lang="de-DE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BVerfGE 147, 1 </a:t>
            </a:r>
            <a:r>
              <a:rPr lang="de-DE" sz="28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</a:t>
            </a:r>
            <a:r>
              <a:rPr lang="de-DE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36 – Dritte Option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„das allgemeine Persönlichkeitsrecht schützt die geschlechtliche Identität auch jener Personen, die weder dem männlichen noch dem weiblichen Geschlecht zuzuordnen sind.“</a:t>
            </a:r>
            <a:endParaRPr lang="de-DE" sz="2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68755F-C8A7-43AE-9D8D-C2B46D6470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239" y="2448345"/>
            <a:ext cx="4162495" cy="3236646"/>
          </a:xfrm>
          <a:prstGeom prst="rect">
            <a:avLst/>
          </a:prstGeom>
        </p:spPr>
      </p:pic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A0ED3C1A-D6AA-41E4-8805-33E454A01386}"/>
              </a:ext>
            </a:extLst>
          </p:cNvPr>
          <p:cNvSpPr/>
          <p:nvPr/>
        </p:nvSpPr>
        <p:spPr>
          <a:xfrm>
            <a:off x="2832972" y="2751083"/>
            <a:ext cx="638504" cy="67791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75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8613" y="1685597"/>
            <a:ext cx="2531290" cy="3791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 als Herrschafts- und Emanzipations-instrument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06D8BB-6A2A-4185-9CDD-14955CDD68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159" y="1751094"/>
            <a:ext cx="5405682" cy="3057388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BAC0ED0-DA26-418B-BFB8-06AF9F1C199E}"/>
              </a:ext>
            </a:extLst>
          </p:cNvPr>
          <p:cNvSpPr txBox="1">
            <a:spLocks/>
          </p:cNvSpPr>
          <p:nvPr/>
        </p:nvSpPr>
        <p:spPr>
          <a:xfrm>
            <a:off x="598052" y="1751094"/>
            <a:ext cx="2428927" cy="33558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de-DE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Wandelbarkeit von Normalitäts-vorstellungen</a:t>
            </a:r>
          </a:p>
        </p:txBody>
      </p:sp>
    </p:spTree>
    <p:extLst>
      <p:ext uri="{BB962C8B-B14F-4D97-AF65-F5344CB8AC3E}">
        <p14:creationId xmlns:p14="http://schemas.microsoft.com/office/powerpoint/2010/main" val="42795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83A651-F3CF-4025-A6BC-CCAA40D4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2" y="2837793"/>
            <a:ext cx="10826578" cy="3360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601202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222</Words>
  <Application>Microsoft Macintosh PowerPoint</Application>
  <PresentationFormat>Breitbild</PresentationFormat>
  <Paragraphs>38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Agfa Rotis Sans Serif</vt:lpstr>
      <vt:lpstr>Arial</vt:lpstr>
      <vt:lpstr>Calibri</vt:lpstr>
      <vt:lpstr>Calisto MT</vt:lpstr>
      <vt:lpstr>Rotis Sans Serif Std</vt:lpstr>
      <vt:lpstr>Wingdings 2</vt:lpstr>
      <vt:lpstr>Schiefer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Flügge, Christina</dc:creator>
  <cp:lastModifiedBy>Amelie Folttmann</cp:lastModifiedBy>
  <cp:revision>339</cp:revision>
  <dcterms:created xsi:type="dcterms:W3CDTF">2019-06-26T06:00:14Z</dcterms:created>
  <dcterms:modified xsi:type="dcterms:W3CDTF">2025-03-13T16:08:48Z</dcterms:modified>
</cp:coreProperties>
</file>