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5956" r:id="rId1"/>
    <p:sldMasterId id="2147485900" r:id="rId2"/>
  </p:sldMasterIdLst>
  <p:notesMasterIdLst>
    <p:notesMasterId r:id="rId16"/>
  </p:notesMasterIdLst>
  <p:handoutMasterIdLst>
    <p:handoutMasterId r:id="rId17"/>
  </p:handoutMasterIdLst>
  <p:sldIdLst>
    <p:sldId id="760" r:id="rId3"/>
    <p:sldId id="815" r:id="rId4"/>
    <p:sldId id="816" r:id="rId5"/>
    <p:sldId id="817" r:id="rId6"/>
    <p:sldId id="818" r:id="rId7"/>
    <p:sldId id="819" r:id="rId8"/>
    <p:sldId id="820" r:id="rId9"/>
    <p:sldId id="821" r:id="rId10"/>
    <p:sldId id="822" r:id="rId11"/>
    <p:sldId id="823" r:id="rId12"/>
    <p:sldId id="824" r:id="rId13"/>
    <p:sldId id="825" r:id="rId14"/>
    <p:sldId id="801" r:id="rId15"/>
  </p:sldIdLst>
  <p:sldSz cx="9144000" cy="5143500" type="screen16x9"/>
  <p:notesSz cx="6819900" cy="99187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2" orient="horz" pos="3024">
          <p15:clr>
            <a:srgbClr val="A4A3A4"/>
          </p15:clr>
        </p15:guide>
        <p15:guide id="3" orient="horz" pos="872" userDrawn="1">
          <p15:clr>
            <a:srgbClr val="A4A3A4"/>
          </p15:clr>
        </p15:guide>
        <p15:guide id="4" pos="181" userDrawn="1">
          <p15:clr>
            <a:srgbClr val="A4A3A4"/>
          </p15:clr>
        </p15:guide>
        <p15:guide id="5" pos="5579" userDrawn="1">
          <p15:clr>
            <a:srgbClr val="A4A3A4"/>
          </p15:clr>
        </p15:guide>
        <p15:guide id="6" pos="793" userDrawn="1">
          <p15:clr>
            <a:srgbClr val="A4A3A4"/>
          </p15:clr>
        </p15:guide>
        <p15:guide id="7" orient="horz" pos="10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BCBCB"/>
    <a:srgbClr val="A51E37"/>
    <a:srgbClr val="89E0FF"/>
    <a:srgbClr val="808080"/>
    <a:srgbClr val="B2B2B2"/>
    <a:srgbClr val="5F5F5F"/>
    <a:srgbClr val="32414B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758" autoAdjust="0"/>
    <p:restoredTop sz="94536" autoAdjust="0"/>
  </p:normalViewPr>
  <p:slideViewPr>
    <p:cSldViewPr snapToGrid="0" showGuides="1">
      <p:cViewPr varScale="1">
        <p:scale>
          <a:sx n="238" d="100"/>
          <a:sy n="238" d="100"/>
        </p:scale>
        <p:origin x="1664" y="168"/>
      </p:cViewPr>
      <p:guideLst>
        <p:guide orient="horz" pos="3024"/>
        <p:guide orient="horz" pos="872"/>
        <p:guide pos="181"/>
        <p:guide pos="5579"/>
        <p:guide pos="793"/>
        <p:guide orient="horz" pos="10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0" d="100"/>
          <a:sy n="90" d="100"/>
        </p:scale>
        <p:origin x="-3708" y="-108"/>
      </p:cViewPr>
      <p:guideLst>
        <p:guide orient="horz" pos="3130"/>
        <p:guide pos="214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6888"/>
          </a:xfrm>
          <a:prstGeom prst="rect">
            <a:avLst/>
          </a:prstGeom>
        </p:spPr>
        <p:txBody>
          <a:bodyPr vert="horz" lIns="91322" tIns="45661" rIns="91322" bIns="45661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6888"/>
          </a:xfrm>
          <a:prstGeom prst="rect">
            <a:avLst/>
          </a:prstGeom>
        </p:spPr>
        <p:txBody>
          <a:bodyPr vert="horz" lIns="91322" tIns="45661" rIns="91322" bIns="45661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2CD0DB0-75B6-4D50-89F1-852A2609BA71}" type="datetimeFigureOut">
              <a:rPr lang="de-DE"/>
              <a:pPr>
                <a:defRPr/>
              </a:pPr>
              <a:t>24.02.25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0225"/>
            <a:ext cx="2955925" cy="496888"/>
          </a:xfrm>
          <a:prstGeom prst="rect">
            <a:avLst/>
          </a:prstGeom>
        </p:spPr>
        <p:txBody>
          <a:bodyPr vert="horz" lIns="91322" tIns="45661" rIns="91322" bIns="45661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62388" y="9420225"/>
            <a:ext cx="2955925" cy="496888"/>
          </a:xfrm>
          <a:prstGeom prst="rect">
            <a:avLst/>
          </a:prstGeom>
        </p:spPr>
        <p:txBody>
          <a:bodyPr vert="horz" lIns="91322" tIns="45661" rIns="91322" bIns="45661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1E74825-AD28-4D6E-B432-FFF58DD9AB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7308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4338" cy="496888"/>
          </a:xfrm>
          <a:prstGeom prst="rect">
            <a:avLst/>
          </a:prstGeom>
        </p:spPr>
        <p:txBody>
          <a:bodyPr vert="horz" lIns="91322" tIns="45661" rIns="91322" bIns="45661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63975" y="0"/>
            <a:ext cx="2954338" cy="496888"/>
          </a:xfrm>
          <a:prstGeom prst="rect">
            <a:avLst/>
          </a:prstGeom>
        </p:spPr>
        <p:txBody>
          <a:bodyPr vert="horz" lIns="91322" tIns="45661" rIns="91322" bIns="45661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933FC16-F4F4-4425-A8C7-F008EC8E6FD6}" type="datetimeFigureOut">
              <a:rPr lang="de-DE"/>
              <a:pPr>
                <a:defRPr/>
              </a:pPr>
              <a:t>24.02.25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838" y="590550"/>
            <a:ext cx="662622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2" tIns="45661" rIns="91322" bIns="45661" rtlCol="0" anchor="ctr"/>
          <a:lstStyle/>
          <a:p>
            <a:pPr lvl="0"/>
            <a:endParaRPr lang="de-DE" noProof="0"/>
          </a:p>
        </p:txBody>
      </p:sp>
      <p:sp>
        <p:nvSpPr>
          <p:cNvPr id="33797" name="Notizenplatzhalter 4"/>
          <p:cNvSpPr>
            <a:spLocks noGrp="1"/>
          </p:cNvSpPr>
          <p:nvPr>
            <p:ph type="body" sz="quarter" idx="3"/>
          </p:nvPr>
        </p:nvSpPr>
        <p:spPr bwMode="auto">
          <a:xfrm>
            <a:off x="928688" y="4710113"/>
            <a:ext cx="5240337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  <a:p>
            <a:pPr lvl="0"/>
            <a:endParaRPr lang="en-US" altLang="en-US" noProof="0"/>
          </a:p>
          <a:p>
            <a:pPr lvl="0"/>
            <a:endParaRPr lang="en-US" altLang="en-US" noProof="0"/>
          </a:p>
          <a:p>
            <a:pPr lvl="0"/>
            <a:endParaRPr lang="en-US" alt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0225"/>
            <a:ext cx="2954338" cy="496888"/>
          </a:xfrm>
          <a:prstGeom prst="rect">
            <a:avLst/>
          </a:prstGeom>
        </p:spPr>
        <p:txBody>
          <a:bodyPr vert="horz" lIns="91322" tIns="45661" rIns="91322" bIns="45661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63975" y="9420225"/>
            <a:ext cx="2954338" cy="496888"/>
          </a:xfrm>
          <a:prstGeom prst="rect">
            <a:avLst/>
          </a:prstGeom>
        </p:spPr>
        <p:txBody>
          <a:bodyPr vert="horz" lIns="91322" tIns="45661" rIns="91322" bIns="45661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A9140E2-867F-4126-A771-689B6920094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589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ts val="1600"/>
      </a:lnSpc>
      <a:spcBef>
        <a:spcPts val="800"/>
      </a:spcBef>
      <a:spcAft>
        <a:spcPct val="0"/>
      </a:spcAft>
      <a:defRPr sz="14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A9140E2-867F-4126-A771-689B69200949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834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268289" y="3420000"/>
            <a:ext cx="8519750" cy="67204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600" b="0">
                <a:solidFill>
                  <a:srgbClr val="000000"/>
                </a:solidFill>
                <a:latin typeface="+mj-lt"/>
              </a:defRPr>
            </a:lvl1pPr>
            <a:lvl2pPr marL="360363" indent="0">
              <a:buNone/>
              <a:defRPr sz="2800">
                <a:latin typeface="+mj-lt"/>
              </a:defRPr>
            </a:lvl2pPr>
            <a:lvl3pPr marL="720725" indent="0">
              <a:buNone/>
              <a:defRPr sz="2800">
                <a:latin typeface="+mj-lt"/>
              </a:defRPr>
            </a:lvl3pPr>
            <a:lvl4pPr marL="1074737" indent="0">
              <a:buNone/>
              <a:defRPr sz="2800">
                <a:latin typeface="+mj-lt"/>
              </a:defRPr>
            </a:lvl4pPr>
            <a:lvl5pPr marL="1439862" indent="0">
              <a:buNone/>
              <a:defRPr sz="2800">
                <a:latin typeface="+mj-lt"/>
              </a:defRPr>
            </a:lvl5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6859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nseite mit Fuß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/>
          <p:cNvSpPr>
            <a:spLocks noGrp="1"/>
          </p:cNvSpPr>
          <p:nvPr>
            <p:ph sz="quarter" idx="10" hasCustomPrompt="1"/>
          </p:nvPr>
        </p:nvSpPr>
        <p:spPr>
          <a:xfrm>
            <a:off x="1260000" y="828000"/>
            <a:ext cx="7596000" cy="6372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5000"/>
              </a:lnSpc>
              <a:buNone/>
              <a:defRPr sz="2000" b="1">
                <a:latin typeface="+mn-lt"/>
              </a:defRPr>
            </a:lvl1pPr>
          </a:lstStyle>
          <a:p>
            <a:pPr lvl="0"/>
            <a:r>
              <a:rPr lang="de-DE" dirty="0"/>
              <a:t>Headline durch Klicken hinzufügen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1"/>
          </p:nvPr>
        </p:nvSpPr>
        <p:spPr>
          <a:xfrm>
            <a:off x="1260000" y="1634400"/>
            <a:ext cx="7596000" cy="27699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177800" indent="-177800">
              <a:lnSpc>
                <a:spcPct val="100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 sz="1800" baseline="0">
                <a:latin typeface="+mn-lt"/>
              </a:defRPr>
            </a:lvl1pPr>
            <a:lvl2pPr marL="360363" indent="-182563">
              <a:lnSpc>
                <a:spcPct val="100000"/>
              </a:lnSpc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  <a:defRPr sz="1600"/>
            </a:lvl2pPr>
            <a:lvl3pPr marL="538163" indent="-177800">
              <a:lnSpc>
                <a:spcPct val="100000"/>
              </a:lnSpc>
              <a:spcAft>
                <a:spcPts val="400"/>
              </a:spcAft>
              <a:buFont typeface="Arial" panose="020B0604020202020204" pitchFamily="34" charset="0"/>
              <a:buChar char="•"/>
              <a:defRPr/>
            </a:lvl3pPr>
            <a:lvl4pPr marL="715963" indent="-177800">
              <a:lnSpc>
                <a:spcPct val="100000"/>
              </a:lnSpc>
              <a:spcAft>
                <a:spcPts val="200"/>
              </a:spcAft>
              <a:buFont typeface="Arial" panose="020B0604020202020204" pitchFamily="34" charset="0"/>
              <a:buChar char="•"/>
              <a:defRPr/>
            </a:lvl4pPr>
            <a:lvl5pPr marL="898525" indent="-179388">
              <a:lnSpc>
                <a:spcPct val="100000"/>
              </a:lnSpc>
              <a:spcAft>
                <a:spcPts val="100"/>
              </a:spcAft>
              <a:buFont typeface="Arial" panose="020B0604020202020204" pitchFamily="34" charset="0"/>
              <a:buChar char="•"/>
              <a:defRPr sz="1100"/>
            </a:lvl5pPr>
          </a:lstStyle>
          <a:p>
            <a:pPr lvl="0"/>
            <a:endParaRPr lang="de-DE" dirty="0"/>
          </a:p>
        </p:txBody>
      </p:sp>
      <p:sp>
        <p:nvSpPr>
          <p:cNvPr id="6" name="Foliennummernplatzhalter 3"/>
          <p:cNvSpPr txBox="1">
            <a:spLocks/>
          </p:cNvSpPr>
          <p:nvPr userDrawn="1"/>
        </p:nvSpPr>
        <p:spPr bwMode="auto">
          <a:xfrm>
            <a:off x="1270160" y="4937361"/>
            <a:ext cx="7200000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702550" algn="r"/>
              </a:tabLst>
              <a:defRPr/>
            </a:pPr>
            <a:r>
              <a:rPr lang="de-DE" altLang="de-DE" sz="600" kern="1200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Geschlechtervarianz als Herausforderung für das Gesundheitsrecht  |  Jun.-Prof. Dr. Jennifer Grafe, LL.M.</a:t>
            </a:r>
          </a:p>
        </p:txBody>
      </p:sp>
    </p:spTree>
    <p:extLst>
      <p:ext uri="{BB962C8B-B14F-4D97-AF65-F5344CB8AC3E}">
        <p14:creationId xmlns:p14="http://schemas.microsoft.com/office/powerpoint/2010/main" val="26986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00" y="257965"/>
            <a:ext cx="1856429" cy="47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957" r:id="rId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9pPr>
    </p:titleStyle>
    <p:bodyStyle>
      <a:lvl1pPr marL="180975" indent="-180975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SzPct val="80000"/>
        <a:buChar char="-"/>
        <a:defRPr sz="2000">
          <a:solidFill>
            <a:schemeClr val="tx1"/>
          </a:solidFill>
          <a:latin typeface="+mn-lt"/>
        </a:defRPr>
      </a:lvl2pPr>
      <a:lvl3pPr marL="895350" indent="-174625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3pPr>
      <a:lvl4pPr marL="1260475" indent="-185738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4pPr>
      <a:lvl5pPr marL="16224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5pPr>
      <a:lvl6pPr marL="20796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6pPr>
      <a:lvl7pPr marL="25368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7pPr>
      <a:lvl8pPr marL="29940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8pPr>
      <a:lvl9pPr marL="34512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563166"/>
            <a:ext cx="9144000" cy="1023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" name="Line 8"/>
          <p:cNvSpPr>
            <a:spLocks noChangeShapeType="1"/>
          </p:cNvSpPr>
          <p:nvPr userDrawn="1"/>
        </p:nvSpPr>
        <p:spPr bwMode="auto">
          <a:xfrm>
            <a:off x="5950" y="590964"/>
            <a:ext cx="9145987" cy="0"/>
          </a:xfrm>
          <a:prstGeom prst="line">
            <a:avLst/>
          </a:prstGeom>
          <a:noFill/>
          <a:ln w="9525">
            <a:solidFill>
              <a:schemeClr val="accent2">
                <a:alpha val="89803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48" y="158284"/>
            <a:ext cx="1153186" cy="296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ine 8"/>
          <p:cNvSpPr>
            <a:spLocks noChangeShapeType="1"/>
          </p:cNvSpPr>
          <p:nvPr userDrawn="1"/>
        </p:nvSpPr>
        <p:spPr bwMode="auto">
          <a:xfrm>
            <a:off x="7938" y="4856560"/>
            <a:ext cx="9144000" cy="0"/>
          </a:xfrm>
          <a:prstGeom prst="line">
            <a:avLst/>
          </a:prstGeom>
          <a:noFill/>
          <a:ln w="9525">
            <a:solidFill>
              <a:srgbClr val="CBCBC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3"/>
          <p:cNvSpPr txBox="1">
            <a:spLocks/>
          </p:cNvSpPr>
          <p:nvPr userDrawn="1"/>
        </p:nvSpPr>
        <p:spPr bwMode="auto">
          <a:xfrm>
            <a:off x="8015294" y="4937361"/>
            <a:ext cx="841375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7702550" algn="r"/>
              </a:tabLs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defRPr/>
            </a:pPr>
            <a:r>
              <a:rPr lang="de-DE" altLang="de-DE" sz="700" dirty="0">
                <a:solidFill>
                  <a:srgbClr val="000000"/>
                </a:solidFill>
              </a:rPr>
              <a:t> |  </a:t>
            </a:r>
            <a:fld id="{C1E581F2-1995-439C-B81E-3800D8B6B2B1}" type="slidenum">
              <a:rPr lang="de-DE" altLang="de-DE" sz="700" smtClean="0">
                <a:solidFill>
                  <a:srgbClr val="000000"/>
                </a:solidFill>
              </a:rPr>
              <a:pPr algn="r" eaLnBrk="1" hangingPunct="1">
                <a:defRPr/>
              </a:pPr>
              <a:t>‹Nr.›</a:t>
            </a:fld>
            <a:endParaRPr lang="de-DE" altLang="de-DE" sz="7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59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2"/>
          </a:solidFill>
          <a:latin typeface="Arial" charset="0"/>
        </a:defRPr>
      </a:lvl9pPr>
    </p:titleStyle>
    <p:bodyStyle>
      <a:lvl1pPr marL="180975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8097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SzPct val="80000"/>
        <a:buChar char="-"/>
        <a:defRPr sz="2000">
          <a:solidFill>
            <a:schemeClr val="tx1"/>
          </a:solidFill>
          <a:latin typeface="+mn-lt"/>
        </a:defRPr>
      </a:lvl2pPr>
      <a:lvl3pPr marL="895350" indent="-174625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3pPr>
      <a:lvl4pPr marL="1260475" indent="-185738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4pPr>
      <a:lvl5pPr marL="1622425" indent="-182563" algn="l" rtl="0" eaLnBrk="0" fontAlgn="base" hangingPunct="0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5pPr>
      <a:lvl6pPr marL="20796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6pPr>
      <a:lvl7pPr marL="25368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7pPr>
      <a:lvl8pPr marL="29940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8pPr>
      <a:lvl9pPr marL="3451225" indent="-182563" algn="l" rtl="0" eaLnBrk="1" fontAlgn="base" hangingPunct="1">
        <a:lnSpc>
          <a:spcPct val="110000"/>
        </a:lnSpc>
        <a:spcBef>
          <a:spcPct val="0"/>
        </a:spcBef>
        <a:spcAft>
          <a:spcPct val="0"/>
        </a:spcAft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367512" y="3449696"/>
            <a:ext cx="8568664" cy="672042"/>
          </a:xfrm>
        </p:spPr>
        <p:txBody>
          <a:bodyPr/>
          <a:lstStyle/>
          <a:p>
            <a:r>
              <a:rPr lang="de-DE" sz="2400" dirty="0">
                <a:latin typeface="+mn-lt"/>
                <a:cs typeface="Arial" panose="020B0604020202020204" pitchFamily="34" charset="0"/>
              </a:rPr>
              <a:t>Geschlechtervarianz als Herausforderung für das Gesundheitsrecht</a:t>
            </a:r>
          </a:p>
          <a:p>
            <a:endParaRPr lang="de-DE" dirty="0"/>
          </a:p>
        </p:txBody>
      </p:sp>
      <p:sp>
        <p:nvSpPr>
          <p:cNvPr id="3" name="Rechteck 2"/>
          <p:cNvSpPr/>
          <p:nvPr/>
        </p:nvSpPr>
        <p:spPr>
          <a:xfrm>
            <a:off x="288480" y="1260000"/>
            <a:ext cx="8568183" cy="176400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288000" y="3024000"/>
            <a:ext cx="8568663" cy="126000"/>
          </a:xfrm>
          <a:prstGeom prst="rect">
            <a:avLst/>
          </a:prstGeom>
          <a:solidFill>
            <a:srgbClr val="A51E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Rectangle 19"/>
          <p:cNvSpPr>
            <a:spLocks noChangeArrowheads="1"/>
          </p:cNvSpPr>
          <p:nvPr/>
        </p:nvSpPr>
        <p:spPr bwMode="auto">
          <a:xfrm>
            <a:off x="6609348" y="322671"/>
            <a:ext cx="3316126" cy="868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Aft>
                <a:spcPts val="400"/>
              </a:spcAft>
            </a:pPr>
            <a:r>
              <a:rPr lang="de-DE" altLang="de-DE" sz="800" b="1" dirty="0">
                <a:solidFill>
                  <a:schemeClr val="tx2"/>
                </a:solidFill>
              </a:rPr>
              <a:t>Jun.- Prof. Dr. Jennifer Grafe, LL.M.</a:t>
            </a:r>
            <a:endParaRPr lang="de-DE" altLang="de-DE" sz="700" b="1" dirty="0">
              <a:solidFill>
                <a:schemeClr val="tx2"/>
              </a:solidFill>
            </a:endParaRPr>
          </a:p>
          <a:p>
            <a:pPr>
              <a:spcAft>
                <a:spcPts val="400"/>
              </a:spcAft>
            </a:pPr>
            <a:r>
              <a:rPr lang="de-DE" altLang="de-DE" sz="800" dirty="0"/>
              <a:t>Juniorprofessur für Kriminologie und Strafrecht</a:t>
            </a:r>
          </a:p>
          <a:p>
            <a:pPr>
              <a:spcAft>
                <a:spcPts val="400"/>
              </a:spcAft>
            </a:pPr>
            <a:r>
              <a:rPr lang="de-DE" altLang="de-DE" sz="700" dirty="0"/>
              <a:t>Institut für Kriminologie </a:t>
            </a:r>
            <a:br>
              <a:rPr lang="de-DE" altLang="de-DE" sz="700" dirty="0"/>
            </a:br>
            <a:r>
              <a:rPr lang="de-DE" altLang="de-DE" sz="700" dirty="0"/>
              <a:t>Sand 7, 72076 Tübingen</a:t>
            </a:r>
          </a:p>
          <a:p>
            <a:pPr>
              <a:spcAft>
                <a:spcPts val="0"/>
              </a:spcAft>
            </a:pPr>
            <a:r>
              <a:rPr lang="de-DE" altLang="de-DE" sz="800" dirty="0"/>
              <a:t>      jennifer.grafe@uni-tuebingen.de</a:t>
            </a:r>
          </a:p>
          <a:p>
            <a:pPr>
              <a:spcAft>
                <a:spcPts val="400"/>
              </a:spcAft>
            </a:pPr>
            <a:r>
              <a:rPr lang="de-DE" altLang="de-DE" sz="800" dirty="0"/>
              <a:t>      @</a:t>
            </a:r>
            <a:r>
              <a:rPr lang="de-DE" altLang="de-DE" sz="800" dirty="0" err="1"/>
              <a:t>queer_law</a:t>
            </a:r>
            <a:endParaRPr lang="de-DE" altLang="de-DE" sz="800" dirty="0"/>
          </a:p>
          <a:p>
            <a:pPr>
              <a:spcAft>
                <a:spcPts val="400"/>
              </a:spcAft>
            </a:pPr>
            <a:endParaRPr lang="de-DE" altLang="de-DE" sz="800" dirty="0">
              <a:solidFill>
                <a:schemeClr val="tx2"/>
              </a:solidFill>
            </a:endParaRPr>
          </a:p>
          <a:p>
            <a:r>
              <a:rPr lang="de-DE" altLang="de-DE" sz="800" b="1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2" name="Rectangle 19"/>
          <p:cNvSpPr>
            <a:spLocks noChangeArrowheads="1"/>
          </p:cNvSpPr>
          <p:nvPr/>
        </p:nvSpPr>
        <p:spPr bwMode="auto">
          <a:xfrm>
            <a:off x="2386575" y="335125"/>
            <a:ext cx="2430024" cy="13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lnSpc>
                <a:spcPts val="1050"/>
              </a:lnSpc>
              <a:defRPr/>
            </a:pPr>
            <a:r>
              <a:rPr lang="de-DE" altLang="de-DE" sz="850" b="1" dirty="0">
                <a:solidFill>
                  <a:schemeClr val="tx2"/>
                </a:solidFill>
              </a:rPr>
              <a:t>Juristische Fakultät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8021F3A-1733-D093-7623-6162A32A5E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4708" y="945876"/>
            <a:ext cx="105582" cy="105582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98EF863-923D-BA1B-73E5-5A93601C84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228" y="1021762"/>
            <a:ext cx="208542" cy="20854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53F8754-E885-126D-995E-DBFE39383D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893" y="1469936"/>
            <a:ext cx="2240213" cy="134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271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E55279-5F81-8BDF-E6E3-88B9EE897A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03DFAFD-0747-F7F8-07C5-5242B0866CC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Die Herausforderungen </a:t>
            </a:r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id="{EA022E99-2B8B-ACA8-E804-D6FC9CBC6337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10</a:t>
            </a:fld>
            <a:endParaRPr lang="de-DE" spc="20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404380D5-D096-FD52-876F-08098AFB60CA}"/>
              </a:ext>
            </a:extLst>
          </p:cNvPr>
          <p:cNvSpPr/>
          <p:nvPr/>
        </p:nvSpPr>
        <p:spPr>
          <a:xfrm>
            <a:off x="550779" y="2042694"/>
            <a:ext cx="3269914" cy="14170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effectLst/>
                <a:latin typeface="+mj-lt"/>
                <a:ea typeface="Calibri" panose="020F0502020204030204" pitchFamily="34" charset="0"/>
              </a:rPr>
              <a:t>Diskriminierungsfreie allgemeine Gesundheitsversorgung</a:t>
            </a:r>
            <a:r>
              <a:rPr lang="de-DE" dirty="0">
                <a:effectLst/>
                <a:latin typeface="+mj-lt"/>
              </a:rPr>
              <a:t> </a:t>
            </a:r>
            <a:endParaRPr lang="de-DE" dirty="0">
              <a:latin typeface="+mj-lt"/>
            </a:endParaRP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A89CC4DB-5076-5A23-7A0B-844AC3F046C4}"/>
              </a:ext>
            </a:extLst>
          </p:cNvPr>
          <p:cNvSpPr/>
          <p:nvPr/>
        </p:nvSpPr>
        <p:spPr>
          <a:xfrm>
            <a:off x="5323307" y="2042694"/>
            <a:ext cx="3269914" cy="141705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effectLst/>
                <a:latin typeface="+mj-lt"/>
                <a:ea typeface="Calibri" panose="020F0502020204030204" pitchFamily="34" charset="0"/>
              </a:rPr>
              <a:t>Geschlechtsverändernde Maßnahmen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978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803EF8-693C-F84B-FDA7-14D6FB0B9D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1A8DC080-4028-451A-B610-0B029058E36E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11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0BA07CD-8714-69C7-A936-1036C1811335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Allgemeine Gesundheitsversorgung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D3A86001-5D80-65BC-4B7F-8501FBF851E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Vorsorge und Zugang zur Gesundheitsversorgung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047D0C3-BCC0-9A7C-C31A-F9D7991B6040}"/>
              </a:ext>
            </a:extLst>
          </p:cNvPr>
          <p:cNvSpPr txBox="1"/>
          <p:nvPr/>
        </p:nvSpPr>
        <p:spPr>
          <a:xfrm>
            <a:off x="1010653" y="1550737"/>
            <a:ext cx="6710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§ 2b SGB V </a:t>
            </a:r>
          </a:p>
          <a:p>
            <a:endParaRPr lang="de-DE" dirty="0"/>
          </a:p>
          <a:p>
            <a:pPr algn="just"/>
            <a:r>
              <a:rPr lang="de-DE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Bei den Leistungen der Krankenkassen ist geschlechts- und altersspezifischen Besonderheiten Rechnung zu tragen.</a:t>
            </a:r>
            <a:endParaRPr lang="de-DE" dirty="0"/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AB763CB5-986F-30DF-8262-DF5328B09EA0}"/>
              </a:ext>
            </a:extLst>
          </p:cNvPr>
          <p:cNvSpPr/>
          <p:nvPr/>
        </p:nvSpPr>
        <p:spPr>
          <a:xfrm>
            <a:off x="1000943" y="3208422"/>
            <a:ext cx="6153836" cy="124593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de-DE" sz="1600" i="1" dirty="0">
                <a:solidFill>
                  <a:srgbClr val="000000"/>
                </a:solidFill>
                <a:latin typeface="+mj-lt"/>
              </a:rPr>
              <a:t>Die Norm bestimmt, dass „geschlechtsspezifischen </a:t>
            </a:r>
            <a:r>
              <a:rPr lang="de-DE" sz="1600" i="1" dirty="0" err="1">
                <a:solidFill>
                  <a:srgbClr val="000000"/>
                </a:solidFill>
                <a:latin typeface="+mj-lt"/>
              </a:rPr>
              <a:t>Besonder-heiten</a:t>
            </a:r>
            <a:r>
              <a:rPr lang="de-DE" sz="1600" i="1" dirty="0">
                <a:solidFill>
                  <a:srgbClr val="000000"/>
                </a:solidFill>
                <a:latin typeface="+mj-lt"/>
              </a:rPr>
              <a:t> Rechnung zu tragen ist, die sich aus der Frauen- und Männerforschung insbesondere für die gesundheitliche </a:t>
            </a:r>
            <a:r>
              <a:rPr lang="de-DE" sz="1600" i="1" dirty="0" err="1">
                <a:solidFill>
                  <a:srgbClr val="000000"/>
                </a:solidFill>
                <a:latin typeface="+mj-lt"/>
              </a:rPr>
              <a:t>Versor-gung</a:t>
            </a:r>
            <a:r>
              <a:rPr lang="de-DE" sz="1600" i="1" dirty="0">
                <a:solidFill>
                  <a:srgbClr val="000000"/>
                </a:solidFill>
                <a:latin typeface="+mj-lt"/>
              </a:rPr>
              <a:t> und aus der Etablierung entsprechender medizinischer Be-</a:t>
            </a:r>
            <a:r>
              <a:rPr lang="de-DE" sz="1600" i="1" dirty="0" err="1">
                <a:solidFill>
                  <a:srgbClr val="000000"/>
                </a:solidFill>
                <a:latin typeface="+mj-lt"/>
              </a:rPr>
              <a:t>handlungsleitlinien</a:t>
            </a:r>
            <a:r>
              <a:rPr lang="de-DE" sz="1600" i="1" dirty="0">
                <a:solidFill>
                  <a:srgbClr val="000000"/>
                </a:solidFill>
                <a:latin typeface="+mj-lt"/>
              </a:rPr>
              <a:t> ergeben. </a:t>
            </a:r>
            <a:endParaRPr lang="de-DE" sz="1600" i="1" dirty="0">
              <a:solidFill>
                <a:srgbClr val="000000"/>
              </a:solidFill>
              <a:effectLst/>
              <a:latin typeface="+mj-lt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8DFE238-2B9F-CF64-79C5-89D83BEE1DD2}"/>
              </a:ext>
            </a:extLst>
          </p:cNvPr>
          <p:cNvSpPr txBox="1"/>
          <p:nvPr/>
        </p:nvSpPr>
        <p:spPr>
          <a:xfrm>
            <a:off x="1000943" y="4486722"/>
            <a:ext cx="61441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rgbClr val="000000"/>
                </a:solidFill>
                <a:effectLst/>
                <a:latin typeface="Helvetica" pitchFamily="2" charset="0"/>
              </a:rPr>
              <a:t>BT-</a:t>
            </a:r>
            <a:r>
              <a:rPr lang="de-DE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Drs</a:t>
            </a:r>
            <a:r>
              <a:rPr lang="de-DE" sz="800" dirty="0">
                <a:solidFill>
                  <a:srgbClr val="000000"/>
                </a:solidFill>
                <a:latin typeface="Helvetica" pitchFamily="2" charset="0"/>
              </a:rPr>
              <a:t>. 18/4282, 32</a:t>
            </a:r>
            <a:endParaRPr lang="de-DE" sz="8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3799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84EF71-B521-A445-5357-ED558D4E4A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E3DD9BD4-8125-B363-97D7-19D11CABAC42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12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49508E5-77A3-80C0-638C-39A946FE8077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Allgemeine Gesundheitsversorgung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9567BD66-7E9B-FF43-7B0A-D8337859E61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Vorsorge und Zugang zur Gesundheitsversorgung 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EE196241-57AD-D1C3-B923-A41BAED4FC3F}"/>
              </a:ext>
            </a:extLst>
          </p:cNvPr>
          <p:cNvSpPr txBox="1"/>
          <p:nvPr/>
        </p:nvSpPr>
        <p:spPr>
          <a:xfrm>
            <a:off x="995594" y="4651057"/>
            <a:ext cx="660301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rgbClr val="000000"/>
                </a:solidFill>
                <a:effectLst/>
                <a:latin typeface="+mj-lt"/>
              </a:rPr>
              <a:t>Quelle: </a:t>
            </a:r>
            <a:r>
              <a:rPr lang="en-US" sz="800" i="1" dirty="0">
                <a:latin typeface="+mj-lt"/>
              </a:rPr>
              <a:t>European Agency for Fundamental Rights</a:t>
            </a:r>
            <a:r>
              <a:rPr lang="en-US" sz="800" dirty="0">
                <a:latin typeface="+mj-lt"/>
              </a:rPr>
              <a:t>, Being Trans in the European Union. </a:t>
            </a:r>
            <a:r>
              <a:rPr lang="de-DE" sz="800" dirty="0" err="1">
                <a:latin typeface="+mj-lt"/>
              </a:rPr>
              <a:t>Comparative</a:t>
            </a:r>
            <a:r>
              <a:rPr lang="de-DE" sz="800" dirty="0">
                <a:latin typeface="+mj-lt"/>
              </a:rPr>
              <a:t> Analysis </a:t>
            </a:r>
            <a:r>
              <a:rPr lang="de-DE" sz="800" dirty="0" err="1">
                <a:latin typeface="+mj-lt"/>
              </a:rPr>
              <a:t>of</a:t>
            </a:r>
            <a:r>
              <a:rPr lang="de-DE" sz="800" dirty="0">
                <a:latin typeface="+mj-lt"/>
              </a:rPr>
              <a:t> EU LGBT Survey Data, 2014 </a:t>
            </a:r>
            <a:endParaRPr lang="de-DE" sz="800" dirty="0">
              <a:solidFill>
                <a:srgbClr val="000000"/>
              </a:solidFill>
              <a:effectLst/>
              <a:latin typeface="+mj-lt"/>
            </a:endParaRPr>
          </a:p>
          <a:p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0B0314B-65CF-E1DF-1833-1B32BD755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56" y="1260459"/>
            <a:ext cx="5719831" cy="299610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32422EE-114C-4E08-CB67-78E30D6D1E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5519" y="1260459"/>
            <a:ext cx="1650906" cy="328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04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52966E63-09C2-7F2C-539B-B7301EFB2BCF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DE" dirty="0"/>
              <a:t>Vielen Dank für die Aufmerksamkeit!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AF019F9-1551-CC7C-9C98-B129E0BCB7C1}"/>
              </a:ext>
            </a:extLst>
          </p:cNvPr>
          <p:cNvSpPr txBox="1"/>
          <p:nvPr/>
        </p:nvSpPr>
        <p:spPr>
          <a:xfrm>
            <a:off x="1398494" y="3056881"/>
            <a:ext cx="45720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600" dirty="0">
                <a:latin typeface="+mj-lt"/>
              </a:rPr>
              <a:t>j</a:t>
            </a:r>
            <a:r>
              <a:rPr lang="de-DE" sz="1600" b="0" dirty="0">
                <a:solidFill>
                  <a:schemeClr val="tx1"/>
                </a:solidFill>
                <a:latin typeface="+mj-lt"/>
              </a:rPr>
              <a:t>ennifer.grafe@uni-tuebingen</a:t>
            </a:r>
            <a:r>
              <a:rPr lang="de-DE" sz="1600" dirty="0">
                <a:latin typeface="+mj-lt"/>
              </a:rPr>
              <a:t>.de</a:t>
            </a:r>
          </a:p>
          <a:p>
            <a:endParaRPr lang="de-DE" sz="1600" b="0" dirty="0">
              <a:solidFill>
                <a:schemeClr val="tx1"/>
              </a:solidFill>
              <a:latin typeface="+mj-lt"/>
            </a:endParaRPr>
          </a:p>
          <a:p>
            <a:r>
              <a:rPr lang="de-DE" sz="1600" dirty="0">
                <a:solidFill>
                  <a:schemeClr val="tx1"/>
                </a:solidFill>
                <a:latin typeface="+mj-lt"/>
              </a:rPr>
              <a:t>@</a:t>
            </a:r>
            <a:r>
              <a:rPr lang="de-DE" sz="1600" dirty="0" err="1">
                <a:solidFill>
                  <a:schemeClr val="tx1"/>
                </a:solidFill>
                <a:latin typeface="+mj-lt"/>
              </a:rPr>
              <a:t>queer_law</a:t>
            </a:r>
            <a:endParaRPr lang="de-DE" sz="1600" dirty="0">
              <a:latin typeface="+mj-lt"/>
            </a:endParaRPr>
          </a:p>
          <a:p>
            <a:endParaRPr lang="de-DE" sz="1600" dirty="0">
              <a:solidFill>
                <a:schemeClr val="tx1"/>
              </a:solidFill>
              <a:latin typeface="+mj-lt"/>
            </a:endParaRPr>
          </a:p>
          <a:p>
            <a:r>
              <a:rPr lang="de-DE" sz="1600" b="0" dirty="0">
                <a:solidFill>
                  <a:schemeClr val="tx1"/>
                </a:solidFill>
                <a:latin typeface="+mj-lt"/>
              </a:rPr>
              <a:t>Jennifer Grafe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0B3EF49-49A1-E869-7F8C-956B49D939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235" y="3135870"/>
            <a:ext cx="214032" cy="214032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200ABA27-5FA7-347B-04E2-090E942C48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980" y="3540414"/>
            <a:ext cx="370541" cy="370541"/>
          </a:xfrm>
          <a:prstGeom prst="rect">
            <a:avLst/>
          </a:prstGeom>
        </p:spPr>
      </p:pic>
      <p:pic>
        <p:nvPicPr>
          <p:cNvPr id="30" name="Grafik 29">
            <a:extLst>
              <a:ext uri="{FF2B5EF4-FFF2-40B4-BE49-F238E27FC236}">
                <a16:creationId xmlns:a16="http://schemas.microsoft.com/office/drawing/2014/main" id="{228D64D1-8997-47D7-F27A-75BD9B46AA0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0235" y="4101467"/>
            <a:ext cx="214033" cy="214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268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5142A2-939A-6DE7-55F0-28BAC5242B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4CB8F2D9-A75D-2C77-6141-D5B9180D40F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Die Herausforderungen </a:t>
            </a:r>
          </a:p>
        </p:txBody>
      </p:sp>
      <p:sp>
        <p:nvSpPr>
          <p:cNvPr id="5" name="object 8">
            <a:extLst>
              <a:ext uri="{FF2B5EF4-FFF2-40B4-BE49-F238E27FC236}">
                <a16:creationId xmlns:a16="http://schemas.microsoft.com/office/drawing/2014/main" id="{52AEECF5-2C41-570C-DD01-BCD58BBA142E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2</a:t>
            </a:fld>
            <a:endParaRPr lang="de-DE" spc="20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CEAAA831-C9FC-B14A-D401-0E0797F9EB9F}"/>
              </a:ext>
            </a:extLst>
          </p:cNvPr>
          <p:cNvSpPr/>
          <p:nvPr/>
        </p:nvSpPr>
        <p:spPr>
          <a:xfrm>
            <a:off x="550779" y="2042694"/>
            <a:ext cx="3269914" cy="1417052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effectLst/>
                <a:latin typeface="+mj-lt"/>
                <a:ea typeface="Calibri" panose="020F0502020204030204" pitchFamily="34" charset="0"/>
              </a:rPr>
              <a:t>Diskriminierungsfreie allgemeine Gesundheitsversorgung</a:t>
            </a:r>
            <a:r>
              <a:rPr lang="de-DE" dirty="0">
                <a:effectLst/>
                <a:latin typeface="+mj-lt"/>
              </a:rPr>
              <a:t> </a:t>
            </a:r>
            <a:endParaRPr lang="de-DE" dirty="0">
              <a:latin typeface="+mj-lt"/>
            </a:endParaRPr>
          </a:p>
        </p:txBody>
      </p:sp>
      <p:sp>
        <p:nvSpPr>
          <p:cNvPr id="7" name="Abgerundetes Rechteck 6">
            <a:extLst>
              <a:ext uri="{FF2B5EF4-FFF2-40B4-BE49-F238E27FC236}">
                <a16:creationId xmlns:a16="http://schemas.microsoft.com/office/drawing/2014/main" id="{37E5D14D-1107-F52F-11BF-A62164C7DA72}"/>
              </a:ext>
            </a:extLst>
          </p:cNvPr>
          <p:cNvSpPr/>
          <p:nvPr/>
        </p:nvSpPr>
        <p:spPr>
          <a:xfrm>
            <a:off x="5323307" y="2042694"/>
            <a:ext cx="3269914" cy="141705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800" dirty="0">
                <a:effectLst/>
                <a:latin typeface="+mj-lt"/>
                <a:ea typeface="Calibri" panose="020F0502020204030204" pitchFamily="34" charset="0"/>
              </a:rPr>
              <a:t>Geschlechtsverändernde Maßnahmen</a:t>
            </a:r>
            <a:endParaRPr lang="de-DE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791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70000" y="7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  <p:bldP spid="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5D24B4-6517-CE21-25E9-CE0BB18F7C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6ACAADC5-324F-7B63-87AC-6868CC811F85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3</a:t>
            </a:fld>
            <a:endParaRPr lang="de-DE" spc="2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1A7CFA9-37A4-BD71-2F87-AD04F0C75D4C}"/>
              </a:ext>
            </a:extLst>
          </p:cNvPr>
          <p:cNvSpPr txBox="1"/>
          <p:nvPr/>
        </p:nvSpPr>
        <p:spPr>
          <a:xfrm>
            <a:off x="1307431" y="1812759"/>
            <a:ext cx="652913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effectLst/>
                <a:latin typeface="+mj-lt"/>
              </a:rPr>
              <a:t>„Die Kosten geschlechtsangleichender Behandlungen müssen vollständig von der GKV übernommen werden.“</a:t>
            </a:r>
          </a:p>
          <a:p>
            <a:endParaRPr lang="de-DE" i="1" dirty="0">
              <a:latin typeface="+mj-lt"/>
            </a:endParaRPr>
          </a:p>
          <a:p>
            <a:r>
              <a:rPr lang="de-DE" sz="800" dirty="0">
                <a:effectLst/>
                <a:latin typeface="+mj-lt"/>
              </a:rPr>
              <a:t>Mehr Fortschritt wagen. Bündnis für Freiheit, Gerechtigkeit und Nachhaltigkeit. Koa</a:t>
            </a:r>
            <a:r>
              <a:rPr lang="de-DE" sz="800" dirty="0">
                <a:latin typeface="+mj-lt"/>
              </a:rPr>
              <a:t>litionsvertrag 2021 bis 2025 zwischen SPD, Bündnis 90/Die Grünen und FDP </a:t>
            </a:r>
            <a:r>
              <a:rPr lang="de-DE" sz="800" dirty="0">
                <a:effectLst/>
                <a:latin typeface="+mj-lt"/>
              </a:rPr>
              <a:t>­</a:t>
            </a:r>
          </a:p>
          <a:p>
            <a:endParaRPr lang="de-DE" i="1" dirty="0">
              <a:solidFill>
                <a:srgbClr val="313836"/>
              </a:solidFill>
              <a:effectLst/>
              <a:latin typeface="Helvetica" pitchFamily="2" charset="0"/>
            </a:endParaRPr>
          </a:p>
          <a:p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95BFC2A-EF1B-D14F-502D-6F35820347BE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Geschlechtsverändernde Maßnahmen</a:t>
            </a:r>
          </a:p>
        </p:txBody>
      </p:sp>
    </p:spTree>
    <p:extLst>
      <p:ext uri="{BB962C8B-B14F-4D97-AF65-F5344CB8AC3E}">
        <p14:creationId xmlns:p14="http://schemas.microsoft.com/office/powerpoint/2010/main" val="810103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AF206-8E91-864A-6CF4-04F84DFA9A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EDE38D3F-08C1-D44B-54C4-B668DA8466C8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4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225F78AD-0575-1750-6C37-3250AE74556A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Geschlechtsverändernde Maßnahmen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51A8288-0BAE-582A-1DC6-D0053CB027B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Die „Krankheit“ im Sinne des Gesundheitsrechts 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954AFD4-FA3B-A8C4-56CC-4D53A7E26F29}"/>
              </a:ext>
            </a:extLst>
          </p:cNvPr>
          <p:cNvSpPr txBox="1"/>
          <p:nvPr/>
        </p:nvSpPr>
        <p:spPr>
          <a:xfrm>
            <a:off x="1010653" y="1550737"/>
            <a:ext cx="67109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/>
              <a:t>§ 27 Abs. 1 S. 1 SGB V </a:t>
            </a:r>
          </a:p>
          <a:p>
            <a:endParaRPr lang="de-DE" dirty="0"/>
          </a:p>
          <a:p>
            <a:pPr algn="just"/>
            <a:r>
              <a:rPr lang="de-DE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Versicherte haben Anspruch auf Krankenbehandlung, wenn sie notwendig ist, um eine </a:t>
            </a:r>
            <a:r>
              <a:rPr lang="de-DE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Krankheit</a:t>
            </a:r>
            <a:r>
              <a:rPr lang="de-DE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zu erkennen, zu heilen, ihre Verschlimmerung zu verhüten oder Krankheitsbeschwerden zu lindern. </a:t>
            </a:r>
            <a:endParaRPr lang="de-DE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B3264867-FF48-762C-DB4E-A4E3D271CF15}"/>
              </a:ext>
            </a:extLst>
          </p:cNvPr>
          <p:cNvSpPr/>
          <p:nvPr/>
        </p:nvSpPr>
        <p:spPr>
          <a:xfrm>
            <a:off x="1000943" y="3465096"/>
            <a:ext cx="6153836" cy="9892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de-DE" sz="1600" i="1" dirty="0">
                <a:solidFill>
                  <a:srgbClr val="000000"/>
                </a:solidFill>
                <a:effectLst/>
                <a:latin typeface="+mj-lt"/>
              </a:rPr>
              <a:t>„Ein regelwidriger, vom Leitbild des gesunden Menschen ab-weichenden Körper- oder Geisteszustand, der ärztlicher </a:t>
            </a:r>
            <a:r>
              <a:rPr lang="de-DE" sz="1600" i="1" dirty="0" err="1">
                <a:solidFill>
                  <a:srgbClr val="000000"/>
                </a:solidFill>
                <a:effectLst/>
                <a:latin typeface="+mj-lt"/>
              </a:rPr>
              <a:t>Behand-lung</a:t>
            </a:r>
            <a:r>
              <a:rPr lang="de-DE" sz="1600" i="1" dirty="0">
                <a:solidFill>
                  <a:srgbClr val="000000"/>
                </a:solidFill>
                <a:effectLst/>
                <a:latin typeface="+mj-lt"/>
              </a:rPr>
              <a:t> bedarf oder den Betroffenen arbeitsunfähig macht.“ </a:t>
            </a: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F8125104-54C5-479E-626A-9A3B42D085F3}"/>
              </a:ext>
            </a:extLst>
          </p:cNvPr>
          <p:cNvSpPr/>
          <p:nvPr/>
        </p:nvSpPr>
        <p:spPr>
          <a:xfrm>
            <a:off x="7478174" y="3054724"/>
            <a:ext cx="1329765" cy="82074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Bedürfnis nach Gesundheit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4099612C-5B6B-F2F7-7533-776ED9B15555}"/>
              </a:ext>
            </a:extLst>
          </p:cNvPr>
          <p:cNvSpPr/>
          <p:nvPr/>
        </p:nvSpPr>
        <p:spPr>
          <a:xfrm>
            <a:off x="7520130" y="3988306"/>
            <a:ext cx="1329765" cy="820744"/>
          </a:xfrm>
          <a:prstGeom prst="roundRect">
            <a:avLst>
              <a:gd name="adj" fmla="val 14061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/>
              <a:t>Möglich-</a:t>
            </a:r>
            <a:r>
              <a:rPr lang="de-DE" sz="1600" dirty="0" err="1"/>
              <a:t>keiten</a:t>
            </a:r>
            <a:r>
              <a:rPr lang="de-DE" sz="1600" dirty="0"/>
              <a:t>/Ziele</a:t>
            </a: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BCC8FF40-D456-E30F-6F42-3E6D0705D805}"/>
              </a:ext>
            </a:extLst>
          </p:cNvPr>
          <p:cNvCxnSpPr>
            <a:stCxn id="4" idx="3"/>
            <a:endCxn id="8" idx="1"/>
          </p:cNvCxnSpPr>
          <p:nvPr/>
        </p:nvCxnSpPr>
        <p:spPr>
          <a:xfrm flipV="1">
            <a:off x="7154779" y="3465096"/>
            <a:ext cx="323395" cy="4946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5D4D660A-619B-947C-33AB-5FA289646996}"/>
              </a:ext>
            </a:extLst>
          </p:cNvPr>
          <p:cNvCxnSpPr>
            <a:stCxn id="4" idx="3"/>
            <a:endCxn id="9" idx="1"/>
          </p:cNvCxnSpPr>
          <p:nvPr/>
        </p:nvCxnSpPr>
        <p:spPr>
          <a:xfrm>
            <a:off x="7154779" y="3959728"/>
            <a:ext cx="365351" cy="438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feld 13">
            <a:extLst>
              <a:ext uri="{FF2B5EF4-FFF2-40B4-BE49-F238E27FC236}">
                <a16:creationId xmlns:a16="http://schemas.microsoft.com/office/drawing/2014/main" id="{6CA5FAB3-7F48-E0D1-6850-745AF10122DE}"/>
              </a:ext>
            </a:extLst>
          </p:cNvPr>
          <p:cNvSpPr txBox="1"/>
          <p:nvPr/>
        </p:nvSpPr>
        <p:spPr>
          <a:xfrm>
            <a:off x="1000943" y="4486722"/>
            <a:ext cx="614412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rgbClr val="000000"/>
                </a:solidFill>
                <a:effectLst/>
                <a:latin typeface="Helvetica" pitchFamily="2" charset="0"/>
              </a:rPr>
              <a:t>St. </a:t>
            </a:r>
            <a:r>
              <a:rPr lang="de-DE" sz="800" dirty="0" err="1">
                <a:solidFill>
                  <a:srgbClr val="000000"/>
                </a:solidFill>
                <a:effectLst/>
                <a:latin typeface="Helvetica" pitchFamily="2" charset="0"/>
              </a:rPr>
              <a:t>Rspr</a:t>
            </a:r>
            <a:r>
              <a:rPr lang="de-DE" sz="800" dirty="0">
                <a:solidFill>
                  <a:srgbClr val="000000"/>
                </a:solidFill>
                <a:effectLst/>
                <a:latin typeface="Helvetica" pitchFamily="2" charset="0"/>
              </a:rPr>
              <a:t>., vgl</a:t>
            </a:r>
            <a:r>
              <a:rPr lang="de-DE" sz="800" dirty="0">
                <a:solidFill>
                  <a:srgbClr val="000000"/>
                </a:solidFill>
                <a:latin typeface="Helvetica" pitchFamily="2" charset="0"/>
              </a:rPr>
              <a:t>. </a:t>
            </a:r>
            <a:r>
              <a:rPr lang="de-DE" sz="800" dirty="0">
                <a:solidFill>
                  <a:srgbClr val="000000"/>
                </a:solidFill>
                <a:effectLst/>
                <a:latin typeface="Helvetica" pitchFamily="2" charset="0"/>
              </a:rPr>
              <a:t>nur BSGE 90, 289 (290) m. w. </a:t>
            </a:r>
            <a:r>
              <a:rPr lang="de-DE" sz="800" dirty="0">
                <a:solidFill>
                  <a:srgbClr val="000000"/>
                </a:solidFill>
                <a:latin typeface="Helvetica" pitchFamily="2" charset="0"/>
              </a:rPr>
              <a:t>N. </a:t>
            </a:r>
            <a:endParaRPr lang="de-DE" sz="800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4541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5B7EC5-9D48-FD18-B1C3-D7A0E44BC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9E82E169-E263-4D82-CF92-EBA75296A32F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5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77CAD45-67FC-8BB0-F684-FDFCB42DAD7A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Geschlechtsverändernde Maßnahmen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AFAFA545-3138-4956-39CA-0ABC794FF5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Geschlechtervarianz als „Krankheit“? </a:t>
            </a:r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225DDD50-C970-4FA6-B352-B545D11553BA}"/>
              </a:ext>
            </a:extLst>
          </p:cNvPr>
          <p:cNvSpPr/>
          <p:nvPr/>
        </p:nvSpPr>
        <p:spPr>
          <a:xfrm>
            <a:off x="1495082" y="1213854"/>
            <a:ext cx="6153836" cy="98926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de-DE" sz="1600" i="1" dirty="0">
                <a:solidFill>
                  <a:srgbClr val="000000"/>
                </a:solidFill>
                <a:effectLst/>
                <a:latin typeface="+mj-lt"/>
              </a:rPr>
              <a:t>„Ein regelwidriger, vom Leitbild des gesunden Menschen ab-weichenden Körper- oder Geisteszustand, der ärztlicher </a:t>
            </a:r>
            <a:r>
              <a:rPr lang="de-DE" sz="1600" i="1" dirty="0" err="1">
                <a:solidFill>
                  <a:srgbClr val="000000"/>
                </a:solidFill>
                <a:effectLst/>
                <a:latin typeface="+mj-lt"/>
              </a:rPr>
              <a:t>Behand-lung</a:t>
            </a:r>
            <a:r>
              <a:rPr lang="de-DE" sz="1600" i="1" dirty="0">
                <a:solidFill>
                  <a:srgbClr val="000000"/>
                </a:solidFill>
                <a:effectLst/>
                <a:latin typeface="+mj-lt"/>
              </a:rPr>
              <a:t> bedarf oder den Betroffenen arbeitsunfähig macht.“ 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DEC2D54-862E-9009-1C87-EE238C575414}"/>
              </a:ext>
            </a:extLst>
          </p:cNvPr>
          <p:cNvSpPr txBox="1"/>
          <p:nvPr/>
        </p:nvSpPr>
        <p:spPr>
          <a:xfrm>
            <a:off x="1729873" y="2505839"/>
            <a:ext cx="56842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Geschlechtervarianz = Krankheit i. S. d. § 27 SGB V? </a:t>
            </a: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39928BA9-772D-694B-FBCE-A8438C9FB32F}"/>
              </a:ext>
            </a:extLst>
          </p:cNvPr>
          <p:cNvSpPr/>
          <p:nvPr/>
        </p:nvSpPr>
        <p:spPr>
          <a:xfrm>
            <a:off x="1684420" y="3186362"/>
            <a:ext cx="1518653" cy="74328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ICD-10</a:t>
            </a:r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DC30463B-4AA7-D904-B78A-82B30D458323}"/>
              </a:ext>
            </a:extLst>
          </p:cNvPr>
          <p:cNvSpPr/>
          <p:nvPr/>
        </p:nvSpPr>
        <p:spPr>
          <a:xfrm>
            <a:off x="3812672" y="3177893"/>
            <a:ext cx="1518653" cy="74328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ICD-11</a:t>
            </a:r>
          </a:p>
        </p:txBody>
      </p:sp>
      <p:sp>
        <p:nvSpPr>
          <p:cNvPr id="15" name="Abgerundetes Rechteck 14">
            <a:extLst>
              <a:ext uri="{FF2B5EF4-FFF2-40B4-BE49-F238E27FC236}">
                <a16:creationId xmlns:a16="http://schemas.microsoft.com/office/drawing/2014/main" id="{05ADA6F8-CE4D-E5B6-2E22-D99BB099D2EC}"/>
              </a:ext>
            </a:extLst>
          </p:cNvPr>
          <p:cNvSpPr/>
          <p:nvPr/>
        </p:nvSpPr>
        <p:spPr>
          <a:xfrm>
            <a:off x="5940924" y="3177893"/>
            <a:ext cx="1518653" cy="74328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S3-Leitlinie</a:t>
            </a:r>
          </a:p>
        </p:txBody>
      </p:sp>
      <p:sp>
        <p:nvSpPr>
          <p:cNvPr id="16" name="Pfeil nach oben und unten 15">
            <a:extLst>
              <a:ext uri="{FF2B5EF4-FFF2-40B4-BE49-F238E27FC236}">
                <a16:creationId xmlns:a16="http://schemas.microsoft.com/office/drawing/2014/main" id="{2ECBF44E-C48B-6CF9-6D40-EF3DF21BBC92}"/>
              </a:ext>
            </a:extLst>
          </p:cNvPr>
          <p:cNvSpPr/>
          <p:nvPr/>
        </p:nvSpPr>
        <p:spPr>
          <a:xfrm>
            <a:off x="4505155" y="4116826"/>
            <a:ext cx="133685" cy="288758"/>
          </a:xfrm>
          <a:prstGeom prst="up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54836413-85AF-1096-C987-C7A520D9EBC7}"/>
              </a:ext>
            </a:extLst>
          </p:cNvPr>
          <p:cNvSpPr txBox="1"/>
          <p:nvPr/>
        </p:nvSpPr>
        <p:spPr>
          <a:xfrm>
            <a:off x="1040872" y="4463756"/>
            <a:ext cx="706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Geschlechtsidentität als Teil des Allgemeinen Persönlichkeitsrechts </a:t>
            </a:r>
          </a:p>
        </p:txBody>
      </p:sp>
    </p:spTree>
    <p:extLst>
      <p:ext uri="{BB962C8B-B14F-4D97-AF65-F5344CB8AC3E}">
        <p14:creationId xmlns:p14="http://schemas.microsoft.com/office/powerpoint/2010/main" val="225125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CCDB6B-299A-D5B3-0C67-710EFF9C94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AB19D69B-09A5-EB8A-781B-2FE938272AAA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6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2FCFA71-A769-0090-FA2D-962024946AE2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Geschlechtsverändernde Maßnahmen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5083D58D-3C68-DD19-735E-858CB259B11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Die Rechtsprechung des Bundesozialgerichts 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EE4252EE-EF2C-AF04-5B80-1BBE56041D80}"/>
              </a:ext>
            </a:extLst>
          </p:cNvPr>
          <p:cNvSpPr/>
          <p:nvPr/>
        </p:nvSpPr>
        <p:spPr>
          <a:xfrm>
            <a:off x="7143103" y="703269"/>
            <a:ext cx="1786021" cy="318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männlich      weiblich </a:t>
            </a:r>
          </a:p>
        </p:txBody>
      </p:sp>
      <p:sp>
        <p:nvSpPr>
          <p:cNvPr id="9" name="Pfeil nach links und rechts 8">
            <a:extLst>
              <a:ext uri="{FF2B5EF4-FFF2-40B4-BE49-F238E27FC236}">
                <a16:creationId xmlns:a16="http://schemas.microsoft.com/office/drawing/2014/main" id="{9CF5FD57-9EE3-A2B6-DF92-854FCF7855F9}"/>
              </a:ext>
            </a:extLst>
          </p:cNvPr>
          <p:cNvSpPr/>
          <p:nvPr/>
        </p:nvSpPr>
        <p:spPr>
          <a:xfrm>
            <a:off x="7971943" y="822951"/>
            <a:ext cx="192506" cy="98927"/>
          </a:xfrm>
          <a:prstGeom prst="leftRightArrow">
            <a:avLst/>
          </a:prstGeom>
          <a:solidFill>
            <a:srgbClr val="CBCBCB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8E00E9C-1C98-6D1C-6DA0-E517F017FAE6}"/>
              </a:ext>
            </a:extLst>
          </p:cNvPr>
          <p:cNvSpPr txBox="1"/>
          <p:nvPr/>
        </p:nvSpPr>
        <p:spPr>
          <a:xfrm>
            <a:off x="1073838" y="1363580"/>
            <a:ext cx="7090611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Die erste Entscheidung des BSG auf Grundlage der §§ 182 Abs. 2, 184 Abs. 1 RVO (1987) </a:t>
            </a:r>
          </a:p>
          <a:p>
            <a:endParaRPr lang="de-DE" sz="800" dirty="0"/>
          </a:p>
          <a:p>
            <a:r>
              <a:rPr lang="de-DE" sz="800" dirty="0"/>
              <a:t>BSGE 62, 83</a:t>
            </a:r>
          </a:p>
          <a:p>
            <a:endParaRPr lang="de-DE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Transsexualität = Krankheit, die „eine außergewöhnliche, rechtliche Behandlung rechtfertigt“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Leidensdruck der Betroffenen erforderlich, um eine Regel-widrigkeit des körperlichen Zustands zu begründen (Geschlechtsdysphorie) </a:t>
            </a:r>
          </a:p>
          <a:p>
            <a:r>
              <a:rPr lang="de-DE" dirty="0"/>
              <a:t>	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392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4C043-01EB-5E5E-B9FD-12B8811A3C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1F500BAE-EEF6-AE58-8626-3FC6F8FB85DD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7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FC589F8-D834-16F6-F26C-DD699322DA29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Geschlechtsverändernde Maßnahmen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334E320-B120-8EAB-4292-AA756378A93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Die Rechtsprechung des Bundesozialgerichts 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9571DF84-C086-2470-D1ED-B1A16F89A313}"/>
              </a:ext>
            </a:extLst>
          </p:cNvPr>
          <p:cNvSpPr/>
          <p:nvPr/>
        </p:nvSpPr>
        <p:spPr>
          <a:xfrm>
            <a:off x="7143103" y="703269"/>
            <a:ext cx="1786021" cy="318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männlich      weiblich </a:t>
            </a:r>
          </a:p>
        </p:txBody>
      </p:sp>
      <p:sp>
        <p:nvSpPr>
          <p:cNvPr id="9" name="Pfeil nach links und rechts 8">
            <a:extLst>
              <a:ext uri="{FF2B5EF4-FFF2-40B4-BE49-F238E27FC236}">
                <a16:creationId xmlns:a16="http://schemas.microsoft.com/office/drawing/2014/main" id="{6D04ABC0-9930-B8D9-A461-08E84D01DF53}"/>
              </a:ext>
            </a:extLst>
          </p:cNvPr>
          <p:cNvSpPr/>
          <p:nvPr/>
        </p:nvSpPr>
        <p:spPr>
          <a:xfrm>
            <a:off x="7971943" y="822951"/>
            <a:ext cx="192506" cy="98927"/>
          </a:xfrm>
          <a:prstGeom prst="leftRightArrow">
            <a:avLst/>
          </a:prstGeom>
          <a:solidFill>
            <a:srgbClr val="CBCBCB"/>
          </a:solidFill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EF24B5C9-0A98-D90A-E429-6E2F6BE5CDB1}"/>
              </a:ext>
            </a:extLst>
          </p:cNvPr>
          <p:cNvSpPr txBox="1"/>
          <p:nvPr/>
        </p:nvSpPr>
        <p:spPr>
          <a:xfrm>
            <a:off x="1073838" y="1363579"/>
            <a:ext cx="709061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Die Entscheidungen des BSG nach Inkrafttreten des SGB V </a:t>
            </a:r>
          </a:p>
          <a:p>
            <a:endParaRPr lang="de-DE" sz="1000" dirty="0"/>
          </a:p>
          <a:p>
            <a:endParaRPr lang="de-DE" sz="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Operationen mit dem Ziel der Geschlechtsveränderung sind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Eingriffe in den gesunden Körper.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/>
              <a:t>Operationen aufgrund einer psychischen Situation.</a:t>
            </a:r>
          </a:p>
          <a:p>
            <a:pPr lvl="1"/>
            <a:endParaRPr lang="de-DE" sz="800" dirty="0"/>
          </a:p>
          <a:p>
            <a:r>
              <a:rPr lang="de-DE" dirty="0"/>
              <a:t>Ziel der Therapie sei </a:t>
            </a:r>
            <a:r>
              <a:rPr lang="de-DE" i="1" dirty="0"/>
              <a:t>„den Leidensdruck der Betroffenen durch operative Eingriffe zu lindern, die darauf gerichtet sind, das körperlich bestehende Geschlecht dem empfundenen Geschlecht anzunähern, es diesem näherungsweise anzupassen“. </a:t>
            </a:r>
          </a:p>
          <a:p>
            <a:r>
              <a:rPr lang="de-DE" sz="1000" dirty="0"/>
              <a:t>(BSGE 111, 289 </a:t>
            </a:r>
            <a:r>
              <a:rPr lang="de-DE" sz="1000" dirty="0" err="1"/>
              <a:t>Rn</a:t>
            </a:r>
            <a:r>
              <a:rPr lang="de-DE" sz="1000" dirty="0"/>
              <a:t>. 22) </a:t>
            </a:r>
          </a:p>
          <a:p>
            <a:endParaRPr lang="de-DE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815F00CE-9360-14E2-8EA1-04E839F61166}"/>
              </a:ext>
            </a:extLst>
          </p:cNvPr>
          <p:cNvSpPr/>
          <p:nvPr/>
        </p:nvSpPr>
        <p:spPr>
          <a:xfrm>
            <a:off x="769528" y="2898274"/>
            <a:ext cx="7699229" cy="125128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Grundsätzlicher Anspruch transgeschlechtlicher Personen nach §§ 27, 39 SGB V auf die Durchführung von Operationen zur Anpassung des Körpers an die geschlechtliche Identität als Sachleistung der GKV. </a:t>
            </a:r>
          </a:p>
        </p:txBody>
      </p:sp>
      <p:sp>
        <p:nvSpPr>
          <p:cNvPr id="6" name="Abgerundetes Rechteck 5">
            <a:extLst>
              <a:ext uri="{FF2B5EF4-FFF2-40B4-BE49-F238E27FC236}">
                <a16:creationId xmlns:a16="http://schemas.microsoft.com/office/drawing/2014/main" id="{15B8B595-8257-7545-B7BD-FCD8CFFC397C}"/>
              </a:ext>
            </a:extLst>
          </p:cNvPr>
          <p:cNvSpPr/>
          <p:nvPr/>
        </p:nvSpPr>
        <p:spPr>
          <a:xfrm>
            <a:off x="769528" y="4238806"/>
            <a:ext cx="7699229" cy="579917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Keine Auswirkungen der Aufhebung des </a:t>
            </a:r>
            <a:r>
              <a:rPr lang="de-DE" dirty="0" err="1"/>
              <a:t>Transsexuellengesetzes</a:t>
            </a:r>
            <a:r>
              <a:rPr lang="de-DE" dirty="0"/>
              <a:t> bzw. Einführung des Selbstbestimmungsgesetzes!</a:t>
            </a:r>
          </a:p>
        </p:txBody>
      </p:sp>
    </p:spTree>
    <p:extLst>
      <p:ext uri="{BB962C8B-B14F-4D97-AF65-F5344CB8AC3E}">
        <p14:creationId xmlns:p14="http://schemas.microsoft.com/office/powerpoint/2010/main" val="296090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6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83C1E-3608-84AF-FA13-3D8C5690DD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3FBF7DC3-8392-6940-29AD-C7B0E235E5CD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8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17F41D40-5E89-A5F1-7C34-293EB608F0CE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Geschlechtsverändernde Maßnahmen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1F536EC1-078C-8F73-DC0C-8F2475EBAA1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Die Rechtsprechung des Bundesozialgerichts </a:t>
            </a:r>
          </a:p>
        </p:txBody>
      </p:sp>
      <p:sp>
        <p:nvSpPr>
          <p:cNvPr id="3" name="Abgerundetes Rechteck 2">
            <a:extLst>
              <a:ext uri="{FF2B5EF4-FFF2-40B4-BE49-F238E27FC236}">
                <a16:creationId xmlns:a16="http://schemas.microsoft.com/office/drawing/2014/main" id="{A0D18646-09D8-457F-6876-5916A2F8F142}"/>
              </a:ext>
            </a:extLst>
          </p:cNvPr>
          <p:cNvSpPr/>
          <p:nvPr/>
        </p:nvSpPr>
        <p:spPr>
          <a:xfrm>
            <a:off x="7143102" y="668136"/>
            <a:ext cx="1786021" cy="592323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männlich/weiblich</a:t>
            </a:r>
          </a:p>
          <a:p>
            <a:pPr algn="ctr"/>
            <a:endParaRPr lang="de-DE" sz="800" dirty="0"/>
          </a:p>
          <a:p>
            <a:pPr algn="ctr"/>
            <a:r>
              <a:rPr lang="de-DE" sz="1200" dirty="0"/>
              <a:t>nicht-binär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7962E08-8ACE-2FAC-78BB-6FFD1FBF546D}"/>
              </a:ext>
            </a:extLst>
          </p:cNvPr>
          <p:cNvSpPr txBox="1"/>
          <p:nvPr/>
        </p:nvSpPr>
        <p:spPr>
          <a:xfrm>
            <a:off x="1073838" y="1363579"/>
            <a:ext cx="70906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tx2"/>
                </a:solidFill>
              </a:rPr>
              <a:t>Die Rechtsprechungsänderung des BSG im Oktober 2023</a:t>
            </a:r>
          </a:p>
          <a:p>
            <a:endParaRPr lang="de-DE" sz="800" dirty="0"/>
          </a:p>
          <a:p>
            <a:r>
              <a:rPr lang="de-DE" sz="800" dirty="0"/>
              <a:t>BSG NZS 2024, 782</a:t>
            </a:r>
          </a:p>
          <a:p>
            <a:endParaRPr lang="de-DE" sz="1000" dirty="0"/>
          </a:p>
          <a:p>
            <a:endParaRPr lang="de-DE" sz="800" dirty="0"/>
          </a:p>
          <a:p>
            <a:endParaRPr lang="de-DE" dirty="0"/>
          </a:p>
        </p:txBody>
      </p:sp>
      <p:sp>
        <p:nvSpPr>
          <p:cNvPr id="6" name="Pfeil nach rechts 5">
            <a:extLst>
              <a:ext uri="{FF2B5EF4-FFF2-40B4-BE49-F238E27FC236}">
                <a16:creationId xmlns:a16="http://schemas.microsoft.com/office/drawing/2014/main" id="{FF227544-7457-6869-281E-DC2A078B71AF}"/>
              </a:ext>
            </a:extLst>
          </p:cNvPr>
          <p:cNvSpPr/>
          <p:nvPr/>
        </p:nvSpPr>
        <p:spPr>
          <a:xfrm>
            <a:off x="7919453" y="915229"/>
            <a:ext cx="244996" cy="103267"/>
          </a:xfrm>
          <a:prstGeom prst="rightArrow">
            <a:avLst/>
          </a:prstGeom>
          <a:solidFill>
            <a:srgbClr val="CBCBCB"/>
          </a:solidFill>
          <a:ln w="3175">
            <a:solidFill>
              <a:srgbClr val="0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9043101B-2AD1-74CD-C837-B2C4F086F72D}"/>
              </a:ext>
            </a:extLst>
          </p:cNvPr>
          <p:cNvSpPr/>
          <p:nvPr/>
        </p:nvSpPr>
        <p:spPr>
          <a:xfrm>
            <a:off x="1150669" y="1966300"/>
            <a:ext cx="2352842" cy="2679031"/>
          </a:xfrm>
          <a:prstGeom prst="round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Aufgabe der bisherigen Rechtsprechung: </a:t>
            </a:r>
          </a:p>
          <a:p>
            <a:pPr algn="ctr"/>
            <a:r>
              <a:rPr lang="de-DE" dirty="0">
                <a:solidFill>
                  <a:schemeClr val="tx1"/>
                </a:solidFill>
              </a:rPr>
              <a:t>Transidentität ≠ Krankheit </a:t>
            </a: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B437DE67-E6CC-EF33-668A-E7A4E890FB7A}"/>
              </a:ext>
            </a:extLst>
          </p:cNvPr>
          <p:cNvSpPr/>
          <p:nvPr/>
        </p:nvSpPr>
        <p:spPr>
          <a:xfrm>
            <a:off x="4790260" y="1966300"/>
            <a:ext cx="2352842" cy="2679031"/>
          </a:xfrm>
          <a:prstGeom prst="round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Diagnostik und Behandlung der </a:t>
            </a:r>
            <a:r>
              <a:rPr lang="de-DE" dirty="0" err="1">
                <a:solidFill>
                  <a:schemeClr val="tx1"/>
                </a:solidFill>
              </a:rPr>
              <a:t>Geschlechtsinkon-gruenz</a:t>
            </a:r>
            <a:r>
              <a:rPr lang="de-DE" dirty="0">
                <a:solidFill>
                  <a:schemeClr val="tx1"/>
                </a:solidFill>
              </a:rPr>
              <a:t> als neue Methode </a:t>
            </a:r>
          </a:p>
        </p:txBody>
      </p:sp>
    </p:spTree>
    <p:extLst>
      <p:ext uri="{BB962C8B-B14F-4D97-AF65-F5344CB8AC3E}">
        <p14:creationId xmlns:p14="http://schemas.microsoft.com/office/powerpoint/2010/main" val="18276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74D07-23F9-C289-A3ED-23072A68D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8">
            <a:extLst>
              <a:ext uri="{FF2B5EF4-FFF2-40B4-BE49-F238E27FC236}">
                <a16:creationId xmlns:a16="http://schemas.microsoft.com/office/drawing/2014/main" id="{D428A917-5B37-3F3D-C37B-A940F85AA674}"/>
              </a:ext>
            </a:extLst>
          </p:cNvPr>
          <p:cNvSpPr txBox="1">
            <a:spLocks/>
          </p:cNvSpPr>
          <p:nvPr/>
        </p:nvSpPr>
        <p:spPr>
          <a:xfrm>
            <a:off x="7552214" y="7003756"/>
            <a:ext cx="240601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96520"/>
            <a:fld id="{81D60167-4931-47E6-BA6A-407CBD079E47}" type="slidenum">
              <a:rPr lang="de-DE" spc="20" smtClean="0"/>
              <a:pPr marL="96520"/>
              <a:t>9</a:t>
            </a:fld>
            <a:endParaRPr lang="de-DE" spc="2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8280FC1F-F734-DAA0-C388-946C8ECC1EF1}"/>
              </a:ext>
            </a:extLst>
          </p:cNvPr>
          <p:cNvSpPr txBox="1"/>
          <p:nvPr/>
        </p:nvSpPr>
        <p:spPr>
          <a:xfrm>
            <a:off x="5875814" y="197853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/>
              <a:t>Geschlechtsverändernde Maßnahmen</a:t>
            </a:r>
          </a:p>
        </p:txBody>
      </p:sp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9589E66-8744-3D0B-8211-4881647821F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50669" y="410556"/>
            <a:ext cx="7596000" cy="637200"/>
          </a:xfrm>
        </p:spPr>
        <p:txBody>
          <a:bodyPr/>
          <a:lstStyle/>
          <a:p>
            <a:r>
              <a:rPr lang="de-DE" dirty="0"/>
              <a:t>Geschlechtervarianz als „Krankheit“? 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CF98D59-276C-2BC0-ACD7-D6E00FD03353}"/>
              </a:ext>
            </a:extLst>
          </p:cNvPr>
          <p:cNvSpPr txBox="1"/>
          <p:nvPr/>
        </p:nvSpPr>
        <p:spPr>
          <a:xfrm>
            <a:off x="1073838" y="1363579"/>
            <a:ext cx="7090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/>
          </a:p>
          <a:p>
            <a:endParaRPr lang="de-DE" sz="800" dirty="0"/>
          </a:p>
          <a:p>
            <a:endParaRPr lang="de-DE" dirty="0"/>
          </a:p>
        </p:txBody>
      </p:sp>
      <p:sp>
        <p:nvSpPr>
          <p:cNvPr id="4" name="Abgerundetes Rechteck 3">
            <a:extLst>
              <a:ext uri="{FF2B5EF4-FFF2-40B4-BE49-F238E27FC236}">
                <a16:creationId xmlns:a16="http://schemas.microsoft.com/office/drawing/2014/main" id="{27BFA038-E9A2-DC3B-D74D-DF1D7678B15D}"/>
              </a:ext>
            </a:extLst>
          </p:cNvPr>
          <p:cNvSpPr/>
          <p:nvPr/>
        </p:nvSpPr>
        <p:spPr>
          <a:xfrm>
            <a:off x="1073838" y="1640942"/>
            <a:ext cx="3978442" cy="7379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Geschlechtervarianz ≠ Krankheit</a:t>
            </a: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7B46CA98-2A65-18FA-0490-B315675444AC}"/>
              </a:ext>
            </a:extLst>
          </p:cNvPr>
          <p:cNvSpPr/>
          <p:nvPr/>
        </p:nvSpPr>
        <p:spPr>
          <a:xfrm>
            <a:off x="1073838" y="3127288"/>
            <a:ext cx="3978442" cy="7379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Geschlechtsdysphorie = Krankheit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4F68944F-D89D-642E-39A9-33CD1260887B}"/>
              </a:ext>
            </a:extLst>
          </p:cNvPr>
          <p:cNvSpPr txBox="1"/>
          <p:nvPr/>
        </p:nvSpPr>
        <p:spPr>
          <a:xfrm>
            <a:off x="2695009" y="2566056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Aber: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DB4362E-7A2C-A720-E7CD-411F5E303EDF}"/>
              </a:ext>
            </a:extLst>
          </p:cNvPr>
          <p:cNvSpPr txBox="1"/>
          <p:nvPr/>
        </p:nvSpPr>
        <p:spPr>
          <a:xfrm>
            <a:off x="6964881" y="1502078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Und:</a:t>
            </a: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39C73234-5379-0B32-71D9-19227C0D8F10}"/>
              </a:ext>
            </a:extLst>
          </p:cNvPr>
          <p:cNvSpPr/>
          <p:nvPr/>
        </p:nvSpPr>
        <p:spPr>
          <a:xfrm>
            <a:off x="5960573" y="1925589"/>
            <a:ext cx="2680593" cy="193963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Tatsächlich keine wesentliche </a:t>
            </a:r>
            <a:r>
              <a:rPr lang="de-DE" dirty="0" err="1"/>
              <a:t>Verän-derung</a:t>
            </a:r>
            <a:r>
              <a:rPr lang="de-DE" dirty="0"/>
              <a:t> der </a:t>
            </a:r>
            <a:r>
              <a:rPr lang="de-DE" dirty="0" err="1"/>
              <a:t>Bedingun</a:t>
            </a:r>
            <a:r>
              <a:rPr lang="de-DE" dirty="0"/>
              <a:t>-gen für die </a:t>
            </a:r>
            <a:r>
              <a:rPr lang="de-DE" dirty="0" err="1"/>
              <a:t>Behand-lung</a:t>
            </a:r>
            <a:r>
              <a:rPr lang="de-DE" dirty="0"/>
              <a:t> (auch bei Nicht-Binarität) </a:t>
            </a:r>
          </a:p>
        </p:txBody>
      </p:sp>
    </p:spTree>
    <p:extLst>
      <p:ext uri="{BB962C8B-B14F-4D97-AF65-F5344CB8AC3E}">
        <p14:creationId xmlns:p14="http://schemas.microsoft.com/office/powerpoint/2010/main" val="48340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2" grpId="0"/>
      <p:bldP spid="13" grpId="0"/>
      <p:bldP spid="14" grpId="0" animBg="1"/>
    </p:bldLst>
  </p:timing>
</p:sld>
</file>

<file path=ppt/theme/theme1.xml><?xml version="1.0" encoding="utf-8"?>
<a:theme xmlns:a="http://schemas.openxmlformats.org/drawingml/2006/main" name="Titelseite - Master">
  <a:themeElements>
    <a:clrScheme name="UT-Titel - Text schwarz">
      <a:dk1>
        <a:srgbClr val="000000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TI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T_TITEL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" id="{81E131C0-797D-6C42-92D6-D1E9FC85A310}" vid="{33C44C8D-C359-AF40-8163-AA694E7984BB}"/>
    </a:ext>
  </a:extLst>
</a:theme>
</file>

<file path=ppt/theme/theme2.xml><?xml version="1.0" encoding="utf-8"?>
<a:theme xmlns:a="http://schemas.openxmlformats.org/drawingml/2006/main" name="Innenseite - Master">
  <a:themeElements>
    <a:clrScheme name="UT-Titel - Text schwarz">
      <a:dk1>
        <a:srgbClr val="000000"/>
      </a:dk1>
      <a:lt1>
        <a:srgbClr val="FFFFFF"/>
      </a:lt1>
      <a:dk2>
        <a:srgbClr val="A51E37"/>
      </a:dk2>
      <a:lt2>
        <a:srgbClr val="2D2015"/>
      </a:lt2>
      <a:accent1>
        <a:srgbClr val="ADB3B7"/>
      </a:accent1>
      <a:accent2>
        <a:srgbClr val="B4A069"/>
      </a:accent2>
      <a:accent3>
        <a:srgbClr val="FFFFFF"/>
      </a:accent3>
      <a:accent4>
        <a:srgbClr val="2A2A2A"/>
      </a:accent4>
      <a:accent5>
        <a:srgbClr val="D3D6D8"/>
      </a:accent5>
      <a:accent6>
        <a:srgbClr val="A3915E"/>
      </a:accent6>
      <a:hlink>
        <a:srgbClr val="32414B"/>
      </a:hlink>
      <a:folHlink>
        <a:srgbClr val="A51E37"/>
      </a:folHlink>
    </a:clrScheme>
    <a:fontScheme name="UT_TIT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T_TITEL 1">
        <a:dk1>
          <a:srgbClr val="333333"/>
        </a:dk1>
        <a:lt1>
          <a:srgbClr val="FFFFFF"/>
        </a:lt1>
        <a:dk2>
          <a:srgbClr val="A51E37"/>
        </a:dk2>
        <a:lt2>
          <a:srgbClr val="2D2015"/>
        </a:lt2>
        <a:accent1>
          <a:srgbClr val="ADB3B7"/>
        </a:accent1>
        <a:accent2>
          <a:srgbClr val="B4A069"/>
        </a:accent2>
        <a:accent3>
          <a:srgbClr val="FFFFFF"/>
        </a:accent3>
        <a:accent4>
          <a:srgbClr val="2A2A2A"/>
        </a:accent4>
        <a:accent5>
          <a:srgbClr val="D3D6D8"/>
        </a:accent5>
        <a:accent6>
          <a:srgbClr val="A3915E"/>
        </a:accent6>
        <a:hlink>
          <a:srgbClr val="32414B"/>
        </a:hlink>
        <a:folHlink>
          <a:srgbClr val="A51E3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äsentation" id="{81E131C0-797D-6C42-92D6-D1E9FC85A310}" vid="{59EC9966-401E-CA4B-A30B-BB744265DD6B}"/>
    </a:ext>
  </a:extLst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Titelseite - Master</Template>
  <TotalTime>0</TotalTime>
  <Words>637</Words>
  <Application>Microsoft Macintosh PowerPoint</Application>
  <PresentationFormat>Bildschirmpräsentation (16:9)</PresentationFormat>
  <Paragraphs>108</Paragraphs>
  <Slides>13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Wingdings</vt:lpstr>
      <vt:lpstr>Arial</vt:lpstr>
      <vt:lpstr>Helvetica</vt:lpstr>
      <vt:lpstr>Titelseite - Master</vt:lpstr>
      <vt:lpstr>Innenseite - Master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Grafe, Jennifer</dc:creator>
  <cp:lastModifiedBy>Jennifer Grafe</cp:lastModifiedBy>
  <cp:revision>8</cp:revision>
  <cp:lastPrinted>2018-07-25T08:04:44Z</cp:lastPrinted>
  <dcterms:created xsi:type="dcterms:W3CDTF">2025-02-11T14:22:26Z</dcterms:created>
  <dcterms:modified xsi:type="dcterms:W3CDTF">2025-02-24T21:51:59Z</dcterms:modified>
</cp:coreProperties>
</file>